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355" r:id="rId2"/>
    <p:sldId id="258" r:id="rId3"/>
    <p:sldId id="383" r:id="rId4"/>
    <p:sldId id="384" r:id="rId5"/>
    <p:sldId id="385" r:id="rId6"/>
    <p:sldId id="386" r:id="rId7"/>
    <p:sldId id="388" r:id="rId8"/>
    <p:sldId id="387" r:id="rId9"/>
    <p:sldId id="390" r:id="rId10"/>
    <p:sldId id="396" r:id="rId11"/>
    <p:sldId id="395" r:id="rId12"/>
    <p:sldId id="394" r:id="rId13"/>
    <p:sldId id="393" r:id="rId14"/>
    <p:sldId id="392" r:id="rId15"/>
    <p:sldId id="391" r:id="rId16"/>
    <p:sldId id="397" r:id="rId17"/>
    <p:sldId id="399" r:id="rId18"/>
    <p:sldId id="398" r:id="rId19"/>
    <p:sldId id="402" r:id="rId20"/>
    <p:sldId id="401" r:id="rId21"/>
    <p:sldId id="400" r:id="rId22"/>
    <p:sldId id="403" r:id="rId23"/>
    <p:sldId id="292" r:id="rId24"/>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8787" autoAdjust="0"/>
  </p:normalViewPr>
  <p:slideViewPr>
    <p:cSldViewPr>
      <p:cViewPr varScale="1">
        <p:scale>
          <a:sx n="65" d="100"/>
          <a:sy n="65" d="100"/>
        </p:scale>
        <p:origin x="1356" y="72"/>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955" cy="49739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245" y="0"/>
            <a:ext cx="2945955" cy="497397"/>
          </a:xfrm>
          <a:prstGeom prst="rect">
            <a:avLst/>
          </a:prstGeom>
        </p:spPr>
        <p:txBody>
          <a:bodyPr vert="horz" lIns="91440" tIns="45720" rIns="91440" bIns="45720" rtlCol="0"/>
          <a:lstStyle>
            <a:lvl1pPr algn="r">
              <a:defRPr sz="1200"/>
            </a:lvl1pPr>
          </a:lstStyle>
          <a:p>
            <a:fld id="{BA9AB3E7-4A3A-4E56-A4D4-F340CBEAE39A}" type="datetimeFigureOut">
              <a:rPr lang="en-GB" smtClean="0"/>
              <a:pPr/>
              <a:t>09/01/2020</a:t>
            </a:fld>
            <a:endParaRPr lang="en-GB"/>
          </a:p>
        </p:txBody>
      </p:sp>
      <p:sp>
        <p:nvSpPr>
          <p:cNvPr id="4" name="Footer Placeholder 3"/>
          <p:cNvSpPr>
            <a:spLocks noGrp="1"/>
          </p:cNvSpPr>
          <p:nvPr>
            <p:ph type="ftr" sz="quarter" idx="2"/>
          </p:nvPr>
        </p:nvSpPr>
        <p:spPr>
          <a:xfrm>
            <a:off x="0" y="9430829"/>
            <a:ext cx="2945955" cy="49739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245" y="9430829"/>
            <a:ext cx="2945955" cy="497396"/>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2020/1/9</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6661" tIns="48331" rIns="96661" bIns="48331"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091"/>
            <a:ext cx="2945659" cy="498134"/>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19</a:t>
            </a:fld>
            <a:endParaRPr lang="zh-TW" altLang="en-US"/>
          </a:p>
        </p:txBody>
      </p:sp>
    </p:spTree>
    <p:extLst>
      <p:ext uri="{BB962C8B-B14F-4D97-AF65-F5344CB8AC3E}">
        <p14:creationId xmlns:p14="http://schemas.microsoft.com/office/powerpoint/2010/main" val="302160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23</a:t>
            </a:fld>
            <a:endParaRPr lang="zh-TW" altLang="en-US"/>
          </a:p>
        </p:txBody>
      </p:sp>
    </p:spTree>
    <p:extLst>
      <p:ext uri="{BB962C8B-B14F-4D97-AF65-F5344CB8AC3E}">
        <p14:creationId xmlns:p14="http://schemas.microsoft.com/office/powerpoint/2010/main" val="208868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i="1"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a:t>
            </a:fld>
            <a:endParaRPr lang="zh-TW" altLang="en-US"/>
          </a:p>
        </p:txBody>
      </p:sp>
    </p:spTree>
    <p:extLst>
      <p:ext uri="{BB962C8B-B14F-4D97-AF65-F5344CB8AC3E}">
        <p14:creationId xmlns:p14="http://schemas.microsoft.com/office/powerpoint/2010/main" val="225321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Camera used by authors is the front camera because</a:t>
            </a:r>
            <a:r>
              <a:rPr lang="en-IN" baseline="0" dirty="0" smtClean="0"/>
              <a:t> of high resolution and it is front facing.</a:t>
            </a:r>
          </a:p>
          <a:p>
            <a:r>
              <a:rPr lang="en-IN" baseline="0" dirty="0" smtClean="0"/>
              <a:t>Embedded software on board measures horizontal velocity of the drone using bottom camera and estimate the state of drone, in terms of roll, yaw, pitch and altitude using available sensor information. Horizontal velocity is measured based on two features: one based on optical flow and other based on tracking image features(like corners).</a:t>
            </a:r>
          </a:p>
          <a:p>
            <a:r>
              <a:rPr lang="en-IN" baseline="0" dirty="0" smtClean="0"/>
              <a:t>All sensors movements were updated at 200Hz.</a:t>
            </a:r>
          </a:p>
          <a:p>
            <a:r>
              <a:rPr lang="en-IN" baseline="0" dirty="0" smtClean="0"/>
              <a:t>Drone can communicate with other devices using </a:t>
            </a:r>
            <a:r>
              <a:rPr lang="en-IN" baseline="0" dirty="0" err="1" smtClean="0"/>
              <a:t>Wifi</a:t>
            </a:r>
            <a:r>
              <a:rPr lang="en-IN" baseline="0" dirty="0" smtClean="0"/>
              <a:t> link. PC was used by authors to communicate with drone.</a:t>
            </a:r>
          </a:p>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6</a:t>
            </a:fld>
            <a:endParaRPr lang="zh-TW" altLang="en-US"/>
          </a:p>
        </p:txBody>
      </p:sp>
    </p:spTree>
    <p:extLst>
      <p:ext uri="{BB962C8B-B14F-4D97-AF65-F5344CB8AC3E}">
        <p14:creationId xmlns:p14="http://schemas.microsoft.com/office/powerpoint/2010/main" val="185440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7</a:t>
            </a:fld>
            <a:endParaRPr lang="zh-TW" altLang="en-US"/>
          </a:p>
        </p:txBody>
      </p:sp>
    </p:spTree>
    <p:extLst>
      <p:ext uri="{BB962C8B-B14F-4D97-AF65-F5344CB8AC3E}">
        <p14:creationId xmlns:p14="http://schemas.microsoft.com/office/powerpoint/2010/main" val="73782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11</a:t>
            </a:fld>
            <a:endParaRPr lang="zh-TW" altLang="en-US"/>
          </a:p>
        </p:txBody>
      </p:sp>
    </p:spTree>
    <p:extLst>
      <p:ext uri="{BB962C8B-B14F-4D97-AF65-F5344CB8AC3E}">
        <p14:creationId xmlns:p14="http://schemas.microsoft.com/office/powerpoint/2010/main" val="157871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12</a:t>
            </a:fld>
            <a:endParaRPr lang="zh-TW" altLang="en-US"/>
          </a:p>
        </p:txBody>
      </p:sp>
    </p:spTree>
    <p:extLst>
      <p:ext uri="{BB962C8B-B14F-4D97-AF65-F5344CB8AC3E}">
        <p14:creationId xmlns:p14="http://schemas.microsoft.com/office/powerpoint/2010/main" val="147215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15</a:t>
            </a:fld>
            <a:endParaRPr lang="zh-TW" altLang="en-US"/>
          </a:p>
        </p:txBody>
      </p:sp>
    </p:spTree>
    <p:extLst>
      <p:ext uri="{BB962C8B-B14F-4D97-AF65-F5344CB8AC3E}">
        <p14:creationId xmlns:p14="http://schemas.microsoft.com/office/powerpoint/2010/main" val="4254157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From fig.</a:t>
            </a:r>
            <a:r>
              <a:rPr lang="en-IN" baseline="0" dirty="0" smtClean="0"/>
              <a:t> 11 12 13 it can be seen that the object keeps on moving but the drone always keeps target object in the centre of image and continue to track the object.</a:t>
            </a:r>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17</a:t>
            </a:fld>
            <a:endParaRPr lang="zh-TW" altLang="en-US"/>
          </a:p>
        </p:txBody>
      </p:sp>
    </p:spTree>
    <p:extLst>
      <p:ext uri="{BB962C8B-B14F-4D97-AF65-F5344CB8AC3E}">
        <p14:creationId xmlns:p14="http://schemas.microsoft.com/office/powerpoint/2010/main" val="313223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Authors prioritized</a:t>
            </a:r>
            <a:r>
              <a:rPr lang="en-IN" baseline="0" dirty="0" smtClean="0"/>
              <a:t>  FPS with a weight of 0.4 over other there accuracy related metrics which were equally weighted with 0.2</a:t>
            </a:r>
            <a:endParaRPr lang="en-IN"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18</a:t>
            </a:fld>
            <a:endParaRPr lang="zh-TW" altLang="en-US"/>
          </a:p>
        </p:txBody>
      </p:sp>
    </p:spTree>
    <p:extLst>
      <p:ext uri="{BB962C8B-B14F-4D97-AF65-F5344CB8AC3E}">
        <p14:creationId xmlns:p14="http://schemas.microsoft.com/office/powerpoint/2010/main" val="2670012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pic>
        <p:nvPicPr>
          <p:cNvPr id="3074" name="圖片 6" descr="圖片2 (1).JPG"/>
          <p:cNvPicPr>
            <a:picLocks noChangeAspect="1"/>
          </p:cNvPicPr>
          <p:nvPr/>
        </p:nvPicPr>
        <p:blipFill>
          <a:blip r:embed="rId2"/>
          <a:stretch>
            <a:fillRect/>
          </a:stretch>
        </p:blipFill>
        <p:spPr>
          <a:xfrm>
            <a:off x="0" y="1588"/>
            <a:ext cx="9144000" cy="6854825"/>
          </a:xfrm>
          <a:prstGeom prst="rect">
            <a:avLst/>
          </a:prstGeom>
          <a:noFill/>
          <a:ln w="9525">
            <a:noFill/>
          </a:ln>
        </p:spPr>
      </p:pic>
      <p:pic>
        <p:nvPicPr>
          <p:cNvPr id="3075" name="圖片 7" descr="圖片2 (1).JPG"/>
          <p:cNvPicPr>
            <a:picLocks noChangeAspect="1"/>
          </p:cNvPicPr>
          <p:nvPr userDrawn="1"/>
        </p:nvPicPr>
        <p:blipFill>
          <a:blip r:embed="rId2"/>
          <a:stretch>
            <a:fillRect/>
          </a:stretch>
        </p:blipFill>
        <p:spPr>
          <a:xfrm>
            <a:off x="0" y="1588"/>
            <a:ext cx="9144000" cy="6854825"/>
          </a:xfrm>
          <a:prstGeom prst="rect">
            <a:avLst/>
          </a:prstGeom>
          <a:noFill/>
          <a:ln w="9525">
            <a:noFill/>
          </a:ln>
        </p:spPr>
      </p:pic>
      <p:pic>
        <p:nvPicPr>
          <p:cNvPr id="3076" name="圖片 8" descr="taipei tech key rev.02212013 _頁面_2.jpg"/>
          <p:cNvPicPr>
            <a:picLocks noChangeAspect="1"/>
          </p:cNvPicPr>
          <p:nvPr userDrawn="1"/>
        </p:nvPicPr>
        <p:blipFill>
          <a:blip r:embed="rId3" cstate="print"/>
          <a:stretch>
            <a:fillRect/>
          </a:stretch>
        </p:blipFill>
        <p:spPr>
          <a:xfrm>
            <a:off x="0" y="0"/>
            <a:ext cx="9144000" cy="6858000"/>
          </a:xfrm>
          <a:prstGeom prst="rect">
            <a:avLst/>
          </a:prstGeom>
          <a:noFill/>
          <a:ln w="9525">
            <a:noFill/>
          </a:ln>
        </p:spPr>
      </p:pic>
      <p:sp>
        <p:nvSpPr>
          <p:cNvPr id="2" name="標題 1"/>
          <p:cNvSpPr>
            <a:spLocks noGrp="1"/>
          </p:cNvSpPr>
          <p:nvPr>
            <p:ph type="title"/>
          </p:nvPr>
        </p:nvSpPr>
        <p:spPr>
          <a:xfrm>
            <a:off x="428596" y="0"/>
            <a:ext cx="7072362" cy="1143000"/>
          </a:xfrm>
        </p:spPr>
        <p:txBody>
          <a:bodyPr/>
          <a:lstStyle>
            <a:lvl1pPr algn="l">
              <a:defRPr sz="4000" b="1">
                <a:latin typeface="Times New Roman" panose="02020603050405020304" pitchFamily="18" charset="0"/>
                <a:ea typeface="Microsoft JhengHei" panose="020B0604030504040204" pitchFamily="34" charset="-120"/>
                <a:cs typeface="Times New Roman" panose="02020603050405020304"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357298"/>
            <a:ext cx="8229600" cy="4500595"/>
          </a:xfrm>
        </p:spPr>
        <p:txBody>
          <a:bodyPr/>
          <a:lstStyle>
            <a:lvl1pPr>
              <a:defRPr>
                <a:latin typeface="Times New Roman" panose="02020603050405020304" pitchFamily="18" charset="0"/>
                <a:ea typeface="Microsoft JhengHei" panose="020B0604030504040204" pitchFamily="34" charset="-120"/>
                <a:cs typeface="Times New Roman" panose="02020603050405020304" pitchFamily="18" charset="0"/>
              </a:defRPr>
            </a:lvl1pPr>
            <a:lvl2pPr>
              <a:defRPr>
                <a:latin typeface="Times New Roman" panose="02020603050405020304" pitchFamily="18" charset="0"/>
                <a:ea typeface="Microsoft JhengHei" panose="020B0604030504040204" pitchFamily="34" charset="-120"/>
                <a:cs typeface="Times New Roman" panose="02020603050405020304" pitchFamily="18" charset="0"/>
              </a:defRPr>
            </a:lvl2pPr>
            <a:lvl3pPr>
              <a:defRPr>
                <a:latin typeface="Times New Roman" panose="02020603050405020304" pitchFamily="18" charset="0"/>
                <a:ea typeface="Microsoft JhengHei" panose="020B0604030504040204" pitchFamily="34" charset="-120"/>
                <a:cs typeface="Times New Roman" panose="02020603050405020304" pitchFamily="18" charset="0"/>
              </a:defRPr>
            </a:lvl3pPr>
            <a:lvl4pPr>
              <a:defRPr>
                <a:latin typeface="Times New Roman" panose="02020603050405020304" pitchFamily="18" charset="0"/>
                <a:ea typeface="Microsoft JhengHei" panose="020B0604030504040204" pitchFamily="34" charset="-120"/>
                <a:cs typeface="Times New Roman" panose="02020603050405020304" pitchFamily="18" charset="0"/>
              </a:defRPr>
            </a:lvl4pPr>
            <a:lvl5pPr>
              <a:defRPr>
                <a:latin typeface="Times New Roman" panose="02020603050405020304" pitchFamily="18" charset="0"/>
                <a:ea typeface="Microsoft JhengHei" panose="020B0604030504040204" pitchFamily="34" charset="-12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12932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420888"/>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eaLnBrk="1" fontAlgn="auto" hangingPunct="1">
              <a:spcBef>
                <a:spcPts val="0"/>
              </a:spcBef>
              <a:spcAft>
                <a:spcPts val="0"/>
              </a:spcAft>
            </a:pPr>
            <a:r>
              <a:rPr lang="en-IN" sz="2800" dirty="0" smtClean="0">
                <a:solidFill>
                  <a:srgbClr val="FF0000"/>
                </a:solidFill>
              </a:rPr>
              <a:t>Convolutional </a:t>
            </a:r>
            <a:r>
              <a:rPr lang="en-IN" sz="2800" dirty="0">
                <a:solidFill>
                  <a:srgbClr val="FF0000"/>
                </a:solidFill>
              </a:rPr>
              <a:t>Neural Network-Based Real-Time Object Detection and Tracking for Parrot AR Drone 2</a:t>
            </a:r>
            <a:r>
              <a:rPr kumimoji="0" lang="en-US" sz="1800" dirty="0" smtClean="0">
                <a:solidFill>
                  <a:srgbClr val="FF0000"/>
                </a:solidFill>
              </a:rPr>
              <a:t/>
            </a:r>
            <a:br>
              <a:rPr kumimoji="0" lang="en-US" sz="1800" dirty="0" smtClean="0">
                <a:solidFill>
                  <a:srgbClr val="FF0000"/>
                </a:solidFill>
              </a:rPr>
            </a:br>
            <a:endParaRPr kumimoji="0" lang="en-US" sz="1400" b="0" dirty="0">
              <a:solidFill>
                <a:srgbClr val="FF0000"/>
              </a:solidFill>
            </a:endParaRPr>
          </a:p>
        </p:txBody>
      </p:sp>
      <p:sp>
        <p:nvSpPr>
          <p:cNvPr id="6" name="Rectangle 5"/>
          <p:cNvSpPr/>
          <p:nvPr/>
        </p:nvSpPr>
        <p:spPr>
          <a:xfrm>
            <a:off x="356588" y="3594209"/>
            <a:ext cx="8463884" cy="213904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r>
              <a:rPr lang="en-US" altLang="zh-TW" sz="2000" dirty="0" smtClean="0">
                <a:latin typeface="Times New Roman" panose="02020603050405020304" pitchFamily="18" charset="0"/>
                <a:cs typeface="Times New Roman" panose="02020603050405020304" pitchFamily="18" charset="0"/>
              </a:rPr>
              <a:t>Based on: </a:t>
            </a:r>
            <a:r>
              <a:rPr lang="en-IN" sz="2000" dirty="0" smtClean="0">
                <a:latin typeface="Times New Roman" panose="02020603050405020304" pitchFamily="18" charset="0"/>
                <a:cs typeface="Times New Roman" panose="02020603050405020304" pitchFamily="18" charset="0"/>
              </a:rPr>
              <a:t>A. Rohan, M. </a:t>
            </a:r>
            <a:r>
              <a:rPr lang="en-IN" sz="2000" dirty="0" err="1" smtClean="0">
                <a:latin typeface="Times New Roman" panose="02020603050405020304" pitchFamily="18" charset="0"/>
                <a:cs typeface="Times New Roman" panose="02020603050405020304" pitchFamily="18" charset="0"/>
              </a:rPr>
              <a:t>Rabah</a:t>
            </a:r>
            <a:r>
              <a:rPr lang="en-IN" sz="2000" dirty="0" smtClean="0">
                <a:latin typeface="Times New Roman" panose="02020603050405020304" pitchFamily="18" charset="0"/>
                <a:cs typeface="Times New Roman" panose="02020603050405020304" pitchFamily="18" charset="0"/>
              </a:rPr>
              <a:t> and S. Kim, “Convolutional neural network-based real-time object detection and tracking for parrot </a:t>
            </a:r>
            <a:r>
              <a:rPr lang="en-IN" sz="2000" dirty="0" smtClean="0">
                <a:latin typeface="Times New Roman" panose="02020603050405020304" pitchFamily="18" charset="0"/>
                <a:cs typeface="Times New Roman" panose="02020603050405020304" pitchFamily="18" charset="0"/>
              </a:rPr>
              <a:t>AR </a:t>
            </a:r>
            <a:r>
              <a:rPr lang="en-IN" sz="2000" dirty="0" smtClean="0">
                <a:latin typeface="Times New Roman" panose="02020603050405020304" pitchFamily="18" charset="0"/>
                <a:cs typeface="Times New Roman" panose="02020603050405020304" pitchFamily="18" charset="0"/>
              </a:rPr>
              <a:t>drone 2,” in </a:t>
            </a:r>
            <a:r>
              <a:rPr lang="en-IN" sz="2000" i="1" dirty="0" smtClean="0">
                <a:latin typeface="Times New Roman" panose="02020603050405020304" pitchFamily="18" charset="0"/>
                <a:cs typeface="Times New Roman" panose="02020603050405020304" pitchFamily="18" charset="0"/>
              </a:rPr>
              <a:t>IEEE Access</a:t>
            </a:r>
            <a:r>
              <a:rPr lang="en-IN" sz="2000" dirty="0" smtClean="0">
                <a:latin typeface="Times New Roman" panose="02020603050405020304" pitchFamily="18" charset="0"/>
                <a:cs typeface="Times New Roman" panose="02020603050405020304" pitchFamily="18" charset="0"/>
              </a:rPr>
              <a:t>, vol. 7, pp.69575-69584, May 2019.</a:t>
            </a:r>
            <a:endParaRPr lang="en-US" sz="2000" b="1" baseline="30000" dirty="0" smtClean="0">
              <a:latin typeface="Times New Roman" panose="02020603050405020304" pitchFamily="18" charset="0"/>
              <a:cs typeface="Times New Roman" panose="02020603050405020304" pitchFamily="18" charset="0"/>
            </a:endParaRPr>
          </a:p>
          <a:p>
            <a:endParaRPr lang="en-IN" altLang="zh-TW"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Presenter: </a:t>
            </a:r>
            <a:r>
              <a:rPr lang="en-US" altLang="zh-TW" dirty="0" smtClean="0">
                <a:latin typeface="Times New Roman" panose="02020603050405020304" pitchFamily="18" charset="0"/>
                <a:cs typeface="Times New Roman" panose="02020603050405020304" pitchFamily="18" charset="0"/>
              </a:rPr>
              <a:t>Ashish Kumar</a:t>
            </a:r>
            <a:endPar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smtClean="0">
                <a:latin typeface="Times New Roman" panose="02020603050405020304" pitchFamily="18" charset="0"/>
                <a:ea typeface="Microsoft JhengHei" panose="020B0604030504040204" pitchFamily="34" charset="-120"/>
                <a:cs typeface="Times New Roman" panose="02020603050405020304" pitchFamily="18" charset="0"/>
              </a:rPr>
              <a:t>Advisor: Prof. Yo-Ping Huang</a:t>
            </a:r>
          </a:p>
          <a:p>
            <a:endParaRPr lang="en-US" sz="1900" dirty="0" smtClean="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TRAINING</a:t>
            </a:r>
            <a:endParaRPr lang="en-IN" dirty="0"/>
          </a:p>
        </p:txBody>
      </p:sp>
      <p:sp>
        <p:nvSpPr>
          <p:cNvPr id="3" name="Content Placeholder 2"/>
          <p:cNvSpPr>
            <a:spLocks noGrp="1"/>
          </p:cNvSpPr>
          <p:nvPr>
            <p:ph idx="1"/>
          </p:nvPr>
        </p:nvSpPr>
        <p:spPr>
          <a:xfrm>
            <a:off x="179512" y="1357298"/>
            <a:ext cx="8784976" cy="4735998"/>
          </a:xfrm>
        </p:spPr>
        <p:txBody>
          <a:bodyPr/>
          <a:lstStyle/>
          <a:p>
            <a:r>
              <a:rPr lang="en-IN" sz="2000" dirty="0" smtClean="0"/>
              <a:t>CNN was trained to detect a single class not a specific one.</a:t>
            </a:r>
          </a:p>
          <a:p>
            <a:r>
              <a:rPr lang="en-IN" sz="2000" dirty="0" smtClean="0"/>
              <a:t>Image database was formed containing positive and negative images.</a:t>
            </a:r>
          </a:p>
          <a:p>
            <a:r>
              <a:rPr lang="en-IN" sz="2000" dirty="0" smtClean="0"/>
              <a:t>Authors took 5100 images with ratio 3:1(negative to positive images).</a:t>
            </a:r>
          </a:p>
          <a:p>
            <a:r>
              <a:rPr lang="en-IN" sz="2000" dirty="0" smtClean="0"/>
              <a:t>80% of images were used for training dataset while 20% were used for testing the network.</a:t>
            </a:r>
          </a:p>
          <a:p>
            <a:r>
              <a:rPr lang="en-IN" sz="2000" dirty="0" smtClean="0"/>
              <a:t>Network was trained for 50,000 iterations on PC. </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10</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3087606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11</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33403" t="31626" r="27876" b="19606"/>
          <a:stretch/>
        </p:blipFill>
        <p:spPr bwMode="auto">
          <a:xfrm>
            <a:off x="107504" y="1340768"/>
            <a:ext cx="4494038" cy="451712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33403" t="20985" r="28540" b="11035"/>
          <a:stretch/>
        </p:blipFill>
        <p:spPr bwMode="auto">
          <a:xfrm>
            <a:off x="4601542" y="1340769"/>
            <a:ext cx="4445447" cy="4608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6176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TRACKING</a:t>
            </a:r>
            <a:endParaRPr lang="en-IN" dirty="0"/>
          </a:p>
        </p:txBody>
      </p:sp>
      <p:sp>
        <p:nvSpPr>
          <p:cNvPr id="3" name="Content Placeholder 2"/>
          <p:cNvSpPr>
            <a:spLocks noGrp="1"/>
          </p:cNvSpPr>
          <p:nvPr>
            <p:ph idx="1"/>
          </p:nvPr>
        </p:nvSpPr>
        <p:spPr>
          <a:xfrm>
            <a:off x="179512" y="1357298"/>
            <a:ext cx="5328592" cy="4735998"/>
          </a:xfrm>
        </p:spPr>
        <p:txBody>
          <a:bodyPr/>
          <a:lstStyle/>
          <a:p>
            <a:r>
              <a:rPr lang="en-IN" sz="2000" dirty="0" smtClean="0"/>
              <a:t>Once object is detected CNN returns image with boundary box which contain information about position on object.</a:t>
            </a:r>
          </a:p>
          <a:p>
            <a:r>
              <a:rPr lang="en-IN" sz="2000" dirty="0" smtClean="0"/>
              <a:t>Object position is given by pixel value       </a:t>
            </a:r>
            <a:r>
              <a:rPr lang="en-IN" sz="2000" i="1" dirty="0" smtClean="0"/>
              <a:t>(</a:t>
            </a:r>
            <a:r>
              <a:rPr lang="en-IN" sz="2000" i="1" dirty="0" err="1" smtClean="0"/>
              <a:t>x</a:t>
            </a:r>
            <a:r>
              <a:rPr lang="en-IN" sz="2000" i="1" baseline="-25000" dirty="0" err="1" smtClean="0"/>
              <a:t>min</a:t>
            </a:r>
            <a:r>
              <a:rPr lang="en-IN" sz="2000" i="1" baseline="-25000" dirty="0" smtClean="0"/>
              <a:t> </a:t>
            </a:r>
            <a:r>
              <a:rPr lang="en-IN" sz="2000" i="1" dirty="0" smtClean="0"/>
              <a:t>, </a:t>
            </a:r>
            <a:r>
              <a:rPr lang="en-IN" sz="2000" i="1" dirty="0" err="1"/>
              <a:t>y</a:t>
            </a:r>
            <a:r>
              <a:rPr lang="en-IN" sz="2000" baseline="-25000" dirty="0" err="1"/>
              <a:t>min</a:t>
            </a:r>
            <a:r>
              <a:rPr lang="en-IN" sz="2000" i="1" dirty="0" smtClean="0"/>
              <a:t>)(</a:t>
            </a:r>
            <a:r>
              <a:rPr lang="en-IN" sz="2000" i="1" dirty="0" err="1" smtClean="0"/>
              <a:t>x</a:t>
            </a:r>
            <a:r>
              <a:rPr lang="en-IN" sz="2000" baseline="-25000" dirty="0" err="1" smtClean="0"/>
              <a:t>max</a:t>
            </a:r>
            <a:r>
              <a:rPr lang="en-IN" sz="2000" baseline="-25000" dirty="0" smtClean="0"/>
              <a:t> </a:t>
            </a:r>
            <a:r>
              <a:rPr lang="en-IN" sz="2000" i="1" dirty="0" smtClean="0"/>
              <a:t>, </a:t>
            </a:r>
            <a:r>
              <a:rPr lang="en-IN" sz="2000" i="1" dirty="0" err="1" smtClean="0"/>
              <a:t>y</a:t>
            </a:r>
            <a:r>
              <a:rPr lang="en-IN" sz="2000" baseline="-25000" dirty="0" err="1" smtClean="0"/>
              <a:t>min</a:t>
            </a:r>
            <a:r>
              <a:rPr lang="en-IN" sz="2000" i="1" dirty="0" smtClean="0"/>
              <a:t>)(</a:t>
            </a:r>
            <a:r>
              <a:rPr lang="en-IN" sz="2000" i="1" dirty="0" err="1" smtClean="0"/>
              <a:t>x</a:t>
            </a:r>
            <a:r>
              <a:rPr lang="en-IN" sz="2000" baseline="-25000" dirty="0" err="1" smtClean="0"/>
              <a:t>min</a:t>
            </a:r>
            <a:r>
              <a:rPr lang="en-IN" sz="2000" baseline="-25000" dirty="0" smtClean="0"/>
              <a:t> </a:t>
            </a:r>
            <a:r>
              <a:rPr lang="en-IN" sz="2000" i="1" dirty="0" smtClean="0"/>
              <a:t>, </a:t>
            </a:r>
            <a:r>
              <a:rPr lang="en-IN" sz="2000" i="1" dirty="0" err="1"/>
              <a:t>y</a:t>
            </a:r>
            <a:r>
              <a:rPr lang="en-IN" sz="2000" baseline="-25000" dirty="0" err="1"/>
              <a:t>max</a:t>
            </a:r>
            <a:r>
              <a:rPr lang="en-IN" sz="2000" i="1" dirty="0" smtClean="0"/>
              <a:t>)(</a:t>
            </a:r>
            <a:r>
              <a:rPr lang="en-IN" sz="2000" i="1" dirty="0" err="1" smtClean="0"/>
              <a:t>x</a:t>
            </a:r>
            <a:r>
              <a:rPr lang="en-IN" sz="2000" baseline="-25000" dirty="0" err="1" smtClean="0"/>
              <a:t>max</a:t>
            </a:r>
            <a:r>
              <a:rPr lang="en-IN" sz="2000" baseline="-25000" dirty="0" smtClean="0"/>
              <a:t> </a:t>
            </a:r>
            <a:r>
              <a:rPr lang="en-IN" sz="2000" i="1" dirty="0" smtClean="0"/>
              <a:t>, </a:t>
            </a:r>
            <a:r>
              <a:rPr lang="en-IN" sz="2000" i="1" dirty="0" err="1"/>
              <a:t>y</a:t>
            </a:r>
            <a:r>
              <a:rPr lang="en-IN" sz="2000" baseline="-25000" dirty="0" err="1"/>
              <a:t>max</a:t>
            </a:r>
            <a:r>
              <a:rPr lang="en-IN" sz="2000" i="1" dirty="0"/>
              <a:t>)</a:t>
            </a:r>
            <a:r>
              <a:rPr lang="en-IN" sz="2000" dirty="0" smtClean="0"/>
              <a:t> </a:t>
            </a:r>
          </a:p>
          <a:p>
            <a:r>
              <a:rPr lang="en-IN" sz="2000" dirty="0" smtClean="0"/>
              <a:t>From the position values centre of object is given by :</a:t>
            </a:r>
          </a:p>
          <a:p>
            <a:endParaRPr lang="en-IN" sz="2000" dirty="0"/>
          </a:p>
          <a:p>
            <a:endParaRPr lang="en-IN" sz="2000" dirty="0" smtClean="0"/>
          </a:p>
          <a:p>
            <a:r>
              <a:rPr lang="en-IN" sz="2000" dirty="0" smtClean="0"/>
              <a:t>Centre of image required to track object is given by:</a:t>
            </a:r>
          </a:p>
          <a:p>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10470" t="23350" r="51806" b="10443"/>
          <a:stretch/>
        </p:blipFill>
        <p:spPr bwMode="auto">
          <a:xfrm>
            <a:off x="5291112" y="1484784"/>
            <a:ext cx="3817392" cy="482281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39669" t="54193" r="33158" b="36346"/>
          <a:stretch/>
        </p:blipFill>
        <p:spPr bwMode="auto">
          <a:xfrm>
            <a:off x="1331640" y="3717032"/>
            <a:ext cx="3240360" cy="644014"/>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l="10349" t="52148" r="52705" b="34557"/>
          <a:stretch/>
        </p:blipFill>
        <p:spPr bwMode="auto">
          <a:xfrm>
            <a:off x="1043608" y="5085184"/>
            <a:ext cx="3888432" cy="8640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9371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357298"/>
            <a:ext cx="8784976" cy="4663990"/>
          </a:xfrm>
        </p:spPr>
        <p:txBody>
          <a:bodyPr/>
          <a:lstStyle/>
          <a:p>
            <a:r>
              <a:rPr lang="en-IN" sz="2000" dirty="0" smtClean="0"/>
              <a:t>For simplicity centre of image is taken as (0,0).</a:t>
            </a:r>
          </a:p>
          <a:p>
            <a:r>
              <a:rPr lang="en-IN" sz="2000" dirty="0" smtClean="0"/>
              <a:t>Error between centre of image and object centre is given by:</a:t>
            </a:r>
          </a:p>
          <a:p>
            <a:endParaRPr lang="en-IN" sz="2000" dirty="0"/>
          </a:p>
          <a:p>
            <a:endParaRPr lang="en-IN" sz="2000" dirty="0" smtClean="0"/>
          </a:p>
          <a:p>
            <a:endParaRPr lang="en-IN" sz="2000" dirty="0"/>
          </a:p>
          <a:p>
            <a:r>
              <a:rPr lang="en-IN" sz="2000" dirty="0" smtClean="0"/>
              <a:t>For properly tracking object the detected object centre should always be equal to image centre.</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p:nvPr/>
        </p:nvPicPr>
        <p:blipFill rotWithShape="1">
          <a:blip r:embed="rId2"/>
          <a:srcRect l="22283" t="51892" r="61624" b="39159"/>
          <a:stretch/>
        </p:blipFill>
        <p:spPr bwMode="auto">
          <a:xfrm>
            <a:off x="2814846" y="2204735"/>
            <a:ext cx="3053298" cy="792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8196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10205" t="27607" r="48678" b="14608"/>
          <a:stretch/>
        </p:blipFill>
        <p:spPr bwMode="auto">
          <a:xfrm>
            <a:off x="1403648" y="1340768"/>
            <a:ext cx="6624736" cy="4659415"/>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5220072" y="4581128"/>
            <a:ext cx="1224136" cy="288032"/>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UP/DOWN</a:t>
            </a:r>
            <a:endParaRPr lang="en-IN" dirty="0">
              <a:ln>
                <a:solidFill>
                  <a:schemeClr val="tx2">
                    <a:lumMod val="50000"/>
                  </a:schemeClr>
                </a:solidFill>
              </a:ln>
              <a:solidFill>
                <a:schemeClr val="accent1">
                  <a:lumMod val="50000"/>
                </a:schemeClr>
              </a:solidFill>
            </a:endParaRPr>
          </a:p>
        </p:txBody>
      </p:sp>
      <p:sp>
        <p:nvSpPr>
          <p:cNvPr id="7" name="Rectangle 6"/>
          <p:cNvSpPr/>
          <p:nvPr/>
        </p:nvSpPr>
        <p:spPr>
          <a:xfrm>
            <a:off x="4499992" y="1844824"/>
            <a:ext cx="1440160" cy="360040"/>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LEFT/RIGHT</a:t>
            </a:r>
            <a:endParaRPr lang="en-IN" dirty="0">
              <a:ln>
                <a:solidFill>
                  <a:schemeClr val="tx2">
                    <a:lumMod val="50000"/>
                  </a:schemeClr>
                </a:solidFill>
              </a:ln>
              <a:solidFill>
                <a:schemeClr val="accent1">
                  <a:lumMod val="50000"/>
                </a:schemeClr>
              </a:solidFill>
            </a:endParaRPr>
          </a:p>
        </p:txBody>
      </p:sp>
      <p:sp>
        <p:nvSpPr>
          <p:cNvPr id="8" name="Rectangle 7"/>
          <p:cNvSpPr/>
          <p:nvPr/>
        </p:nvSpPr>
        <p:spPr>
          <a:xfrm>
            <a:off x="4572000" y="2708920"/>
            <a:ext cx="1296144" cy="360040"/>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ROTATION</a:t>
            </a:r>
            <a:endParaRPr lang="en-IN" dirty="0">
              <a:ln>
                <a:solidFill>
                  <a:schemeClr val="tx2">
                    <a:lumMod val="50000"/>
                  </a:schemeClr>
                </a:solidFill>
              </a:ln>
              <a:solidFill>
                <a:schemeClr val="accent1">
                  <a:lumMod val="50000"/>
                </a:schemeClr>
              </a:solidFill>
            </a:endParaRPr>
          </a:p>
        </p:txBody>
      </p:sp>
      <p:sp>
        <p:nvSpPr>
          <p:cNvPr id="9" name="Rectangle 8"/>
          <p:cNvSpPr/>
          <p:nvPr/>
        </p:nvSpPr>
        <p:spPr>
          <a:xfrm>
            <a:off x="4246984" y="3626768"/>
            <a:ext cx="2341240" cy="450304"/>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FORWARD/BACKWARD</a:t>
            </a:r>
            <a:endParaRPr lang="en-IN" dirty="0">
              <a:ln>
                <a:solidFill>
                  <a:schemeClr val="tx2">
                    <a:lumMod val="50000"/>
                  </a:schemeClr>
                </a:solidFill>
              </a:ln>
              <a:solidFill>
                <a:schemeClr val="accent1">
                  <a:lumMod val="50000"/>
                </a:schemeClr>
              </a:solidFill>
            </a:endParaRPr>
          </a:p>
        </p:txBody>
      </p:sp>
    </p:spTree>
    <p:extLst>
      <p:ext uri="{BB962C8B-B14F-4D97-AF65-F5344CB8AC3E}">
        <p14:creationId xmlns:p14="http://schemas.microsoft.com/office/powerpoint/2010/main" val="1108010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12776"/>
            <a:ext cx="8229600" cy="4500595"/>
          </a:xfrm>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33345" t="20451" r="26695" b="17944"/>
          <a:stretch/>
        </p:blipFill>
        <p:spPr bwMode="auto">
          <a:xfrm>
            <a:off x="107504" y="1268760"/>
            <a:ext cx="4464496" cy="460162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33347" t="26336" r="27992" b="15900"/>
          <a:stretch/>
        </p:blipFill>
        <p:spPr bwMode="auto">
          <a:xfrm>
            <a:off x="4652036" y="1268759"/>
            <a:ext cx="4384459" cy="4644611"/>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3491880" y="2276872"/>
            <a:ext cx="1224136" cy="288032"/>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UP/DOWN</a:t>
            </a:r>
            <a:endParaRPr lang="en-IN" dirty="0">
              <a:ln>
                <a:solidFill>
                  <a:schemeClr val="tx2">
                    <a:lumMod val="50000"/>
                  </a:schemeClr>
                </a:solidFill>
              </a:ln>
              <a:solidFill>
                <a:schemeClr val="accent1">
                  <a:lumMod val="50000"/>
                </a:schemeClr>
              </a:solidFill>
            </a:endParaRPr>
          </a:p>
        </p:txBody>
      </p:sp>
      <p:sp>
        <p:nvSpPr>
          <p:cNvPr id="10" name="Rectangle 9"/>
          <p:cNvSpPr/>
          <p:nvPr/>
        </p:nvSpPr>
        <p:spPr>
          <a:xfrm>
            <a:off x="3563888" y="3429000"/>
            <a:ext cx="1440160" cy="360040"/>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LEFT/RIGHT</a:t>
            </a:r>
            <a:endParaRPr lang="en-IN" dirty="0">
              <a:ln>
                <a:solidFill>
                  <a:schemeClr val="tx2">
                    <a:lumMod val="50000"/>
                  </a:schemeClr>
                </a:solidFill>
              </a:ln>
              <a:solidFill>
                <a:schemeClr val="accent1">
                  <a:lumMod val="50000"/>
                </a:schemeClr>
              </a:solidFill>
            </a:endParaRPr>
          </a:p>
        </p:txBody>
      </p:sp>
      <p:sp>
        <p:nvSpPr>
          <p:cNvPr id="11" name="Rectangle 10"/>
          <p:cNvSpPr/>
          <p:nvPr/>
        </p:nvSpPr>
        <p:spPr>
          <a:xfrm>
            <a:off x="3491880" y="4509120"/>
            <a:ext cx="1296144" cy="360040"/>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ROTATION</a:t>
            </a:r>
            <a:endParaRPr lang="en-IN" dirty="0">
              <a:ln>
                <a:solidFill>
                  <a:schemeClr val="tx2">
                    <a:lumMod val="50000"/>
                  </a:schemeClr>
                </a:solidFill>
              </a:ln>
              <a:solidFill>
                <a:schemeClr val="accent1">
                  <a:lumMod val="50000"/>
                </a:schemeClr>
              </a:solidFill>
            </a:endParaRPr>
          </a:p>
        </p:txBody>
      </p:sp>
      <p:sp>
        <p:nvSpPr>
          <p:cNvPr id="12" name="Rectangle 11"/>
          <p:cNvSpPr/>
          <p:nvPr/>
        </p:nvSpPr>
        <p:spPr>
          <a:xfrm>
            <a:off x="3203848" y="5301208"/>
            <a:ext cx="1296144" cy="792088"/>
          </a:xfrm>
          <a:prstGeom prst="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ln>
                  <a:solidFill>
                    <a:schemeClr val="tx2">
                      <a:lumMod val="50000"/>
                    </a:schemeClr>
                  </a:solidFill>
                </a:ln>
                <a:solidFill>
                  <a:schemeClr val="accent1">
                    <a:lumMod val="50000"/>
                  </a:schemeClr>
                </a:solidFill>
              </a:rPr>
              <a:t>FORWARD/BACKWARD</a:t>
            </a:r>
            <a:endParaRPr lang="en-IN" dirty="0">
              <a:ln>
                <a:solidFill>
                  <a:schemeClr val="tx2">
                    <a:lumMod val="50000"/>
                  </a:schemeClr>
                </a:solidFill>
              </a:ln>
              <a:solidFill>
                <a:schemeClr val="accent1">
                  <a:lumMod val="50000"/>
                </a:schemeClr>
              </a:solidFill>
            </a:endParaRPr>
          </a:p>
        </p:txBody>
      </p:sp>
    </p:spTree>
    <p:extLst>
      <p:ext uri="{BB962C8B-B14F-4D97-AF65-F5344CB8AC3E}">
        <p14:creationId xmlns:p14="http://schemas.microsoft.com/office/powerpoint/2010/main" val="3579292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AND DISCUSSION</a:t>
            </a:r>
            <a:endParaRPr lang="en-IN" dirty="0"/>
          </a:p>
        </p:txBody>
      </p:sp>
      <p:sp>
        <p:nvSpPr>
          <p:cNvPr id="3" name="Content Placeholder 2"/>
          <p:cNvSpPr>
            <a:spLocks noGrp="1"/>
          </p:cNvSpPr>
          <p:nvPr>
            <p:ph idx="1"/>
          </p:nvPr>
        </p:nvSpPr>
        <p:spPr>
          <a:xfrm>
            <a:off x="179512" y="1357298"/>
            <a:ext cx="8784976" cy="4663989"/>
          </a:xfrm>
        </p:spPr>
        <p:txBody>
          <a:bodyPr/>
          <a:lstStyle/>
          <a:p>
            <a:r>
              <a:rPr lang="en-IN" sz="2000" dirty="0" smtClean="0"/>
              <a:t>Authors used split model method  to implement SSD architecture based CNN in real time to reduce computational time of object detector.</a:t>
            </a:r>
          </a:p>
          <a:p>
            <a:r>
              <a:rPr lang="en-IN" sz="2000" dirty="0" smtClean="0"/>
              <a:t>Time taken by objet detector to process a frame and give output on the detected object was 10ms which is 2.7 times less than normal computational time of SSD(27ms).</a:t>
            </a:r>
          </a:p>
          <a:p>
            <a:r>
              <a:rPr lang="en-IN" sz="2000" dirty="0" smtClean="0"/>
              <a:t>Frame per second achieved was 58fps.</a:t>
            </a:r>
          </a:p>
          <a:p>
            <a:endParaRPr lang="en-IN" sz="2000"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7474" t="24801" r="22227" b="19734"/>
          <a:stretch/>
        </p:blipFill>
        <p:spPr bwMode="auto">
          <a:xfrm>
            <a:off x="3059832" y="3356992"/>
            <a:ext cx="6048672" cy="34563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4127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7330" t="34254" r="22382" b="14867"/>
          <a:stretch/>
        </p:blipFill>
        <p:spPr bwMode="auto">
          <a:xfrm>
            <a:off x="179512" y="1268760"/>
            <a:ext cx="8712968" cy="2592288"/>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6323" t="24030" r="23671" b="23816"/>
          <a:stretch/>
        </p:blipFill>
        <p:spPr bwMode="auto">
          <a:xfrm>
            <a:off x="179512" y="3861048"/>
            <a:ext cx="8712968" cy="29249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123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357298"/>
            <a:ext cx="8784976" cy="4663990"/>
          </a:xfrm>
        </p:spPr>
        <p:txBody>
          <a:bodyPr/>
          <a:lstStyle/>
          <a:p>
            <a:r>
              <a:rPr lang="en-IN" sz="2000" dirty="0" smtClean="0"/>
              <a:t>Evaluation </a:t>
            </a:r>
            <a:r>
              <a:rPr lang="en-IN" sz="2000" dirty="0"/>
              <a:t>of object detector applied following 4 metrics</a:t>
            </a:r>
            <a:r>
              <a:rPr lang="en-IN" sz="2000" dirty="0" smtClean="0"/>
              <a:t>:</a:t>
            </a:r>
          </a:p>
          <a:p>
            <a:pPr lvl="1">
              <a:buFont typeface="Wingdings" panose="05000000000000000000" pitchFamily="2" charset="2"/>
              <a:buChar char="Ø"/>
            </a:pPr>
            <a:r>
              <a:rPr lang="en-IN" sz="1600" u="sng" dirty="0" smtClean="0"/>
              <a:t>IOU</a:t>
            </a:r>
            <a:r>
              <a:rPr lang="en-IN" sz="1600" dirty="0" smtClean="0"/>
              <a:t> – It captures the similarity between the predicted region and ground truth region for an object present in image.</a:t>
            </a:r>
          </a:p>
          <a:p>
            <a:pPr marL="457200" lvl="1" indent="0">
              <a:buNone/>
            </a:pPr>
            <a:r>
              <a:rPr lang="en-IN" sz="2000" dirty="0" smtClean="0"/>
              <a:t>		</a:t>
            </a:r>
            <a:r>
              <a:rPr lang="en-IN" sz="1600" dirty="0" smtClean="0"/>
              <a:t>IOU = </a:t>
            </a:r>
            <a:r>
              <a:rPr lang="en-IN" sz="1600" u="sng" dirty="0" smtClean="0"/>
              <a:t>Size of intersection of predicted and ground truth regions</a:t>
            </a:r>
          </a:p>
          <a:p>
            <a:pPr marL="457200" lvl="1" indent="0">
              <a:buNone/>
            </a:pPr>
            <a:r>
              <a:rPr lang="en-IN" sz="1600" dirty="0" smtClean="0"/>
              <a:t>  			    Union of predicted and ground truth regions</a:t>
            </a:r>
          </a:p>
          <a:p>
            <a:pPr lvl="1">
              <a:buFont typeface="Wingdings" panose="05000000000000000000" pitchFamily="2" charset="2"/>
              <a:buChar char="Ø"/>
            </a:pPr>
            <a:r>
              <a:rPr lang="en-IN" sz="1600" u="sng" dirty="0" smtClean="0"/>
              <a:t>Sensitivity</a:t>
            </a:r>
            <a:r>
              <a:rPr lang="en-IN" sz="1600" dirty="0" smtClean="0"/>
              <a:t> – Defined as proportion of true positives that are correctly identified by the detector.</a:t>
            </a:r>
          </a:p>
          <a:p>
            <a:pPr lvl="1">
              <a:buFont typeface="Wingdings" panose="05000000000000000000" pitchFamily="2" charset="2"/>
              <a:buChar char="Ø"/>
            </a:pPr>
            <a:endParaRPr lang="en-IN" sz="1600" dirty="0"/>
          </a:p>
          <a:p>
            <a:pPr lvl="1">
              <a:buFont typeface="Wingdings" panose="05000000000000000000" pitchFamily="2" charset="2"/>
              <a:buChar char="Ø"/>
            </a:pPr>
            <a:endParaRPr lang="en-IN" sz="1600" dirty="0" smtClean="0"/>
          </a:p>
          <a:p>
            <a:pPr lvl="1">
              <a:buFont typeface="Wingdings" panose="05000000000000000000" pitchFamily="2" charset="2"/>
              <a:buChar char="Ø"/>
            </a:pPr>
            <a:r>
              <a:rPr lang="en-IN" sz="1600" u="sng" dirty="0" smtClean="0"/>
              <a:t>Precision</a:t>
            </a:r>
            <a:r>
              <a:rPr lang="en-IN" sz="1600" dirty="0" smtClean="0"/>
              <a:t> – Defined as proportion of true positives among all the detections of the system.</a:t>
            </a:r>
          </a:p>
          <a:p>
            <a:pPr lvl="1">
              <a:buFont typeface="Wingdings" panose="05000000000000000000" pitchFamily="2" charset="2"/>
              <a:buChar char="Ø"/>
            </a:pPr>
            <a:endParaRPr lang="en-IN" sz="1600" dirty="0" smtClean="0"/>
          </a:p>
          <a:p>
            <a:pPr lvl="1">
              <a:buFont typeface="Wingdings" panose="05000000000000000000" pitchFamily="2" charset="2"/>
              <a:buChar char="Ø"/>
            </a:pPr>
            <a:endParaRPr lang="en-IN" sz="1600" dirty="0"/>
          </a:p>
          <a:p>
            <a:pPr lvl="1">
              <a:buFont typeface="Wingdings" panose="05000000000000000000" pitchFamily="2" charset="2"/>
              <a:buChar char="Ø"/>
            </a:pPr>
            <a:r>
              <a:rPr lang="en-IN" sz="1600" u="sng" dirty="0" smtClean="0"/>
              <a:t>FPS</a:t>
            </a:r>
            <a:r>
              <a:rPr lang="en-IN" sz="1600" dirty="0" smtClean="0"/>
              <a:t> – Rate at which object detector is capable of processing incoming camera frames. </a:t>
            </a:r>
          </a:p>
          <a:p>
            <a:pPr lvl="1">
              <a:buFont typeface="Wingdings" panose="05000000000000000000" pitchFamily="2" charset="2"/>
              <a:buChar char="Ø"/>
            </a:pPr>
            <a:r>
              <a:rPr lang="en-IN" sz="1600" dirty="0" smtClean="0"/>
              <a:t>Overall performance of object detector is given by </a:t>
            </a:r>
            <a:r>
              <a:rPr lang="en-IN" sz="1600" b="1" dirty="0" smtClean="0"/>
              <a:t>composite score metric</a:t>
            </a:r>
            <a:r>
              <a:rPr lang="en-IN" sz="1600" dirty="0" smtClean="0"/>
              <a:t>. Score was parameterized with vector of weights</a:t>
            </a:r>
            <a:r>
              <a:rPr lang="en-US" sz="1600" i="1" dirty="0"/>
              <a:t> w </a:t>
            </a:r>
            <a:r>
              <a:rPr lang="en-US" sz="1600" dirty="0"/>
              <a:t>[</a:t>
            </a:r>
            <a:r>
              <a:rPr lang="en-US" sz="1600" dirty="0" smtClean="0"/>
              <a:t>0</a:t>
            </a:r>
            <a:r>
              <a:rPr lang="en-US" sz="1600" i="1" dirty="0" smtClean="0"/>
              <a:t>,</a:t>
            </a:r>
            <a:r>
              <a:rPr lang="en-US" sz="1600" dirty="0" smtClean="0"/>
              <a:t>1]</a:t>
            </a:r>
            <a:r>
              <a:rPr lang="en-US" sz="1600" baseline="30000" dirty="0" smtClean="0"/>
              <a:t>4</a:t>
            </a:r>
            <a:r>
              <a:rPr lang="en-US" sz="1600" dirty="0" smtClean="0"/>
              <a:t>.</a:t>
            </a:r>
            <a:endParaRPr lang="en-IN" sz="16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p:nvPr/>
        </p:nvPicPr>
        <p:blipFill rotWithShape="1">
          <a:blip r:embed="rId3"/>
          <a:srcRect l="18110" t="38344" r="65647" b="53731"/>
          <a:stretch/>
        </p:blipFill>
        <p:spPr bwMode="auto">
          <a:xfrm>
            <a:off x="3602806" y="3229357"/>
            <a:ext cx="2049314" cy="559683"/>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8254" t="59816" r="65790" b="33025"/>
          <a:stretch/>
        </p:blipFill>
        <p:spPr bwMode="auto">
          <a:xfrm>
            <a:off x="3635896" y="4134599"/>
            <a:ext cx="2016224" cy="518537"/>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4"/>
          <a:srcRect l="10061" t="31698" r="61765" b="59354"/>
          <a:stretch/>
        </p:blipFill>
        <p:spPr bwMode="auto">
          <a:xfrm>
            <a:off x="3563888" y="5516974"/>
            <a:ext cx="3558386" cy="7186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0609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357298"/>
            <a:ext cx="8784976" cy="4663990"/>
          </a:xfrm>
        </p:spPr>
        <p:txBody>
          <a:bodyPr/>
          <a:lstStyle/>
          <a:p>
            <a:r>
              <a:rPr lang="en-IN" sz="2000" dirty="0" smtClean="0"/>
              <a:t>With Tpos – 4998, Fneg – 90 and Fpos – 12 out of 5100 images having precision – 0.99 and sensitivity – 0.98 for object detector the calculated score was 23.594.</a:t>
            </a:r>
          </a:p>
          <a:p>
            <a:r>
              <a:rPr lang="en-IN" sz="2000" dirty="0" smtClean="0"/>
              <a:t>Results of SSD were compared with YOLO with same database and score was 21.18. Accuracy of SSD – 98% higher than YOLO – 96%.</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19</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41394" t="23262" r="24681" b="43600"/>
          <a:stretch/>
        </p:blipFill>
        <p:spPr bwMode="auto">
          <a:xfrm>
            <a:off x="179512" y="2793539"/>
            <a:ext cx="4411813" cy="279570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41394" t="58634" r="24681" b="7964"/>
          <a:stretch/>
        </p:blipFill>
        <p:spPr bwMode="auto">
          <a:xfrm>
            <a:off x="4609465" y="2780928"/>
            <a:ext cx="4355023" cy="2795701"/>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2" y="5589239"/>
            <a:ext cx="4788025" cy="1132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600" dirty="0" smtClean="0">
                <a:solidFill>
                  <a:schemeClr val="tx1">
                    <a:lumMod val="95000"/>
                    <a:lumOff val="5000"/>
                  </a:schemeClr>
                </a:solidFill>
              </a:rPr>
              <a:t>Response time of drone in form of calculated error for roll is presented. </a:t>
            </a:r>
          </a:p>
          <a:p>
            <a:pPr marL="285750" indent="-285750">
              <a:buFont typeface="Wingdings" panose="05000000000000000000" pitchFamily="2" charset="2"/>
              <a:buChar char="Ø"/>
            </a:pPr>
            <a:r>
              <a:rPr lang="en-IN" sz="1600" dirty="0" smtClean="0">
                <a:solidFill>
                  <a:schemeClr val="tx1">
                    <a:lumMod val="95000"/>
                    <a:lumOff val="5000"/>
                  </a:schemeClr>
                </a:solidFill>
              </a:rPr>
              <a:t>Graph was drown after rest of 45 sec.</a:t>
            </a:r>
          </a:p>
          <a:p>
            <a:pPr marL="285750" indent="-285750">
              <a:buFont typeface="Wingdings" panose="05000000000000000000" pitchFamily="2" charset="2"/>
              <a:buChar char="Ø"/>
            </a:pPr>
            <a:r>
              <a:rPr lang="en-IN" sz="1600" dirty="0" smtClean="0">
                <a:solidFill>
                  <a:schemeClr val="tx1">
                    <a:lumMod val="95000"/>
                    <a:lumOff val="5000"/>
                  </a:schemeClr>
                </a:solidFill>
              </a:rPr>
              <a:t>Object kept on moving during this period and drone follows object and tends to minimize the error.</a:t>
            </a:r>
            <a:endParaRPr lang="en-IN" sz="1600" dirty="0">
              <a:solidFill>
                <a:schemeClr val="tx1">
                  <a:lumMod val="95000"/>
                  <a:lumOff val="5000"/>
                </a:schemeClr>
              </a:solidFill>
            </a:endParaRPr>
          </a:p>
        </p:txBody>
      </p:sp>
      <p:sp>
        <p:nvSpPr>
          <p:cNvPr id="8" name="Rectangle 7"/>
          <p:cNvSpPr/>
          <p:nvPr/>
        </p:nvSpPr>
        <p:spPr>
          <a:xfrm>
            <a:off x="4644008" y="5589240"/>
            <a:ext cx="4320480" cy="437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600" dirty="0" smtClean="0">
                <a:solidFill>
                  <a:schemeClr val="tx1">
                    <a:lumMod val="95000"/>
                    <a:lumOff val="5000"/>
                  </a:schemeClr>
                </a:solidFill>
              </a:rPr>
              <a:t>Response time of drone in form of calculated error for yaw is presented. </a:t>
            </a:r>
          </a:p>
        </p:txBody>
      </p:sp>
    </p:spTree>
    <p:extLst>
      <p:ext uri="{BB962C8B-B14F-4D97-AF65-F5344CB8AC3E}">
        <p14:creationId xmlns:p14="http://schemas.microsoft.com/office/powerpoint/2010/main" val="1854463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51520" y="53752"/>
            <a:ext cx="8568952" cy="1143000"/>
          </a:xfrm>
        </p:spPr>
        <p:txBody>
          <a:bodyPr/>
          <a:lstStyle/>
          <a:p>
            <a:pPr eaLnBrk="1" hangingPunct="1"/>
            <a:r>
              <a:rPr lang="en-US" altLang="zh-TW" dirty="0" smtClean="0"/>
              <a:t>CONTENTS</a:t>
            </a:r>
            <a:endParaRPr lang="zh-TW" altLang="en-US" dirty="0" smtClean="0"/>
          </a:p>
        </p:txBody>
      </p:sp>
      <p:sp>
        <p:nvSpPr>
          <p:cNvPr id="5123" name="內容版面配置區 2"/>
          <p:cNvSpPr>
            <a:spLocks noGrp="1"/>
          </p:cNvSpPr>
          <p:nvPr>
            <p:ph idx="4294967295"/>
          </p:nvPr>
        </p:nvSpPr>
        <p:spPr>
          <a:xfrm>
            <a:off x="428625" y="980728"/>
            <a:ext cx="8229600" cy="4680520"/>
          </a:xfrm>
        </p:spPr>
        <p:txBody>
          <a:bodyPr/>
          <a:lstStyle/>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Introduction</a:t>
            </a:r>
          </a:p>
          <a:p>
            <a:r>
              <a:rPr lang="en-US" sz="2000" dirty="0" smtClean="0">
                <a:latin typeface="Times New Roman" panose="02020603050405020304" pitchFamily="18" charset="0"/>
                <a:cs typeface="Times New Roman" panose="02020603050405020304" pitchFamily="18" charset="0"/>
              </a:rPr>
              <a:t>Architecture of proposed system</a:t>
            </a:r>
          </a:p>
          <a:p>
            <a:pPr lvl="1">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Hardware specifications</a:t>
            </a:r>
          </a:p>
          <a:p>
            <a:pPr lvl="1">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OS overview</a:t>
            </a:r>
          </a:p>
          <a:p>
            <a:r>
              <a:rPr lang="en-US" sz="2000" dirty="0" smtClean="0">
                <a:latin typeface="Times New Roman" panose="02020603050405020304" pitchFamily="18" charset="0"/>
                <a:cs typeface="Times New Roman" panose="02020603050405020304" pitchFamily="18" charset="0"/>
              </a:rPr>
              <a:t>Object detection and tracking algorithm</a:t>
            </a:r>
          </a:p>
          <a:p>
            <a:pPr lvl="1">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Object detection</a:t>
            </a:r>
          </a:p>
          <a:p>
            <a:pPr lvl="1">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Object tracking</a:t>
            </a:r>
          </a:p>
          <a:p>
            <a:r>
              <a:rPr lang="en-US" sz="2000" dirty="0" smtClean="0">
                <a:latin typeface="Times New Roman" panose="02020603050405020304" pitchFamily="18" charset="0"/>
                <a:cs typeface="Times New Roman" panose="02020603050405020304" pitchFamily="18" charset="0"/>
              </a:rPr>
              <a:t>Results and Discussions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Future </a:t>
            </a:r>
            <a:r>
              <a:rPr lang="en-US" sz="2000" dirty="0" smtClean="0">
                <a:latin typeface="Times New Roman" panose="02020603050405020304" pitchFamily="18" charset="0"/>
                <a:cs typeface="Times New Roman" panose="02020603050405020304" pitchFamily="18" charset="0"/>
              </a:rPr>
              <a:t>works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a:t>
            </a:fld>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20</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6036" t="34766" r="40629" b="14099"/>
          <a:stretch/>
        </p:blipFill>
        <p:spPr bwMode="auto">
          <a:xfrm>
            <a:off x="107504" y="1237253"/>
            <a:ext cx="4603041" cy="2721307"/>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6038" t="23006" r="40928" b="25349"/>
          <a:stretch/>
        </p:blipFill>
        <p:spPr bwMode="auto">
          <a:xfrm>
            <a:off x="4773250" y="1237253"/>
            <a:ext cx="4283934" cy="2721307"/>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6038" t="25307" r="40928" b="24070"/>
          <a:stretch/>
        </p:blipFill>
        <p:spPr bwMode="auto">
          <a:xfrm>
            <a:off x="3131840" y="4030567"/>
            <a:ext cx="4464496" cy="2690907"/>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107505" y="282352"/>
            <a:ext cx="460304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600" dirty="0" smtClean="0">
                <a:solidFill>
                  <a:schemeClr val="tx1">
                    <a:lumMod val="95000"/>
                    <a:lumOff val="5000"/>
                  </a:schemeClr>
                </a:solidFill>
              </a:rPr>
              <a:t>Pitch error changes according to movement &amp; distance of object and drone.</a:t>
            </a:r>
          </a:p>
          <a:p>
            <a:pPr marL="285750" indent="-285750">
              <a:buFont typeface="Wingdings" panose="05000000000000000000" pitchFamily="2" charset="2"/>
              <a:buChar char="Ø"/>
            </a:pPr>
            <a:r>
              <a:rPr lang="en-IN" sz="1600" dirty="0" smtClean="0">
                <a:solidFill>
                  <a:schemeClr val="tx1">
                    <a:lumMod val="95000"/>
                    <a:lumOff val="5000"/>
                  </a:schemeClr>
                </a:solidFill>
              </a:rPr>
              <a:t>Relative distance fixed – 1 m. </a:t>
            </a:r>
            <a:endParaRPr lang="en-IN" sz="1600" dirty="0">
              <a:solidFill>
                <a:schemeClr val="tx1">
                  <a:lumMod val="95000"/>
                  <a:lumOff val="5000"/>
                </a:schemeClr>
              </a:solidFill>
            </a:endParaRPr>
          </a:p>
        </p:txBody>
      </p:sp>
      <p:sp>
        <p:nvSpPr>
          <p:cNvPr id="9" name="Rectangle 8"/>
          <p:cNvSpPr/>
          <p:nvPr/>
        </p:nvSpPr>
        <p:spPr>
          <a:xfrm>
            <a:off x="4505464" y="260648"/>
            <a:ext cx="460304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600" dirty="0" smtClean="0">
                <a:solidFill>
                  <a:schemeClr val="tx1">
                    <a:lumMod val="95000"/>
                    <a:lumOff val="5000"/>
                  </a:schemeClr>
                </a:solidFill>
              </a:rPr>
              <a:t>It starts from 0 as drone takes off &amp; wait for tracking algorithm to work. Altitude was fixed to 1m initially.</a:t>
            </a:r>
            <a:endParaRPr lang="en-IN" sz="1600" dirty="0">
              <a:solidFill>
                <a:schemeClr val="tx1">
                  <a:lumMod val="95000"/>
                  <a:lumOff val="5000"/>
                </a:schemeClr>
              </a:solidFill>
            </a:endParaRPr>
          </a:p>
        </p:txBody>
      </p:sp>
      <p:sp>
        <p:nvSpPr>
          <p:cNvPr id="10" name="Rectangle 9"/>
          <p:cNvSpPr/>
          <p:nvPr/>
        </p:nvSpPr>
        <p:spPr>
          <a:xfrm>
            <a:off x="112976" y="4077071"/>
            <a:ext cx="2874848" cy="1780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600" dirty="0" smtClean="0">
                <a:solidFill>
                  <a:schemeClr val="tx1">
                    <a:lumMod val="95000"/>
                    <a:lumOff val="5000"/>
                  </a:schemeClr>
                </a:solidFill>
              </a:rPr>
              <a:t>Shows result when detected object changed height.</a:t>
            </a:r>
          </a:p>
          <a:p>
            <a:pPr marL="285750" indent="-285750">
              <a:buFont typeface="Wingdings" panose="05000000000000000000" pitchFamily="2" charset="2"/>
              <a:buChar char="Ø"/>
            </a:pPr>
            <a:r>
              <a:rPr lang="en-IN" sz="1600" dirty="0" smtClean="0">
                <a:solidFill>
                  <a:schemeClr val="tx1">
                    <a:lumMod val="95000"/>
                    <a:lumOff val="5000"/>
                  </a:schemeClr>
                </a:solidFill>
              </a:rPr>
              <a:t>Disturbance because of OGE (outer ground forces) and IGE (inner ground forces).</a:t>
            </a:r>
            <a:endParaRPr lang="en-IN" dirty="0">
              <a:solidFill>
                <a:schemeClr val="tx1">
                  <a:lumMod val="95000"/>
                  <a:lumOff val="5000"/>
                </a:schemeClr>
              </a:solidFill>
            </a:endParaRPr>
          </a:p>
        </p:txBody>
      </p:sp>
    </p:spTree>
    <p:extLst>
      <p:ext uri="{BB962C8B-B14F-4D97-AF65-F5344CB8AC3E}">
        <p14:creationId xmlns:p14="http://schemas.microsoft.com/office/powerpoint/2010/main" val="2522519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21</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8" name="Content Placeholder 7"/>
          <p:cNvSpPr>
            <a:spLocks noGrp="1"/>
          </p:cNvSpPr>
          <p:nvPr>
            <p:ph idx="1"/>
          </p:nvPr>
        </p:nvSpPr>
        <p:spPr>
          <a:xfrm>
            <a:off x="179512" y="1357298"/>
            <a:ext cx="8784976" cy="4735998"/>
          </a:xfrm>
        </p:spPr>
        <p:txBody>
          <a:bodyPr/>
          <a:lstStyle/>
          <a:p>
            <a:r>
              <a:rPr lang="en-IN" sz="2000" dirty="0" smtClean="0"/>
              <a:t>From this research results authors are trying to implement object detection and tracking algorithm for an application of bridge surveillance to detect structural cracks. </a:t>
            </a:r>
          </a:p>
          <a:p>
            <a:r>
              <a:rPr lang="en-IN" sz="2000" dirty="0" smtClean="0"/>
              <a:t>Problem such as object detector missed detection in this work will also be solved by introducing some trackers to smooth detection process and fuzzy logic will be used to control drone in tracking.</a:t>
            </a:r>
          </a:p>
          <a:p>
            <a:r>
              <a:rPr lang="en-IN" sz="2000" dirty="0" smtClean="0"/>
              <a:t>Authors said using fuzzy logic or fuzzy PID controllers would increase  the computational time of drone so further research can be done to implement those kind of controllers. </a:t>
            </a:r>
            <a:endParaRPr lang="en-IN" sz="2000" dirty="0"/>
          </a:p>
        </p:txBody>
      </p:sp>
    </p:spTree>
    <p:extLst>
      <p:ext uri="{BB962C8B-B14F-4D97-AF65-F5344CB8AC3E}">
        <p14:creationId xmlns:p14="http://schemas.microsoft.com/office/powerpoint/2010/main" val="2948803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a:xfrm>
            <a:off x="179512" y="1357298"/>
            <a:ext cx="8784976" cy="4735998"/>
          </a:xfrm>
        </p:spPr>
        <p:txBody>
          <a:bodyPr/>
          <a:lstStyle/>
          <a:p>
            <a:r>
              <a:rPr lang="en-IN" sz="2000" dirty="0" smtClean="0"/>
              <a:t>Authors have developed an approach which can be implemented in real time and advantages of high accuracy of SSD architecture can be used by reducing computational time.</a:t>
            </a:r>
          </a:p>
          <a:p>
            <a:r>
              <a:rPr lang="en-IN" sz="2000" dirty="0" smtClean="0"/>
              <a:t>Efficiency achieved in object detection was 98% while in tracking was 96.5% which is very reasonable for a complex system like drone.</a:t>
            </a:r>
          </a:p>
          <a:p>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586251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1538536"/>
            <a:ext cx="8568952" cy="461665"/>
          </a:xfrm>
          <a:prstGeom prst="rect">
            <a:avLst/>
          </a:prstGeom>
        </p:spPr>
        <p:txBody>
          <a:bodyPr wrap="square">
            <a:spAutoFit/>
          </a:bodyPr>
          <a:lstStyle/>
          <a:p>
            <a:pPr lvl="0">
              <a:spcBef>
                <a:spcPct val="20000"/>
              </a:spcBef>
            </a:pPr>
            <a:endParaRPr kumimoji="0" lang="en-US" altLang="zh-TW" sz="2400" dirty="0">
              <a:solidFill>
                <a:prstClr val="black"/>
              </a:solidFill>
              <a:latin typeface="Calibri"/>
              <a:ea typeface="新細明體" panose="02020500000000000000" pitchFamily="18" charset="-120"/>
            </a:endParaRPr>
          </a:p>
        </p:txBody>
      </p:sp>
      <p:sp>
        <p:nvSpPr>
          <p:cNvPr id="10" name="Rectangle 9"/>
          <p:cNvSpPr/>
          <p:nvPr/>
        </p:nvSpPr>
        <p:spPr>
          <a:xfrm>
            <a:off x="2663788" y="2921168"/>
            <a:ext cx="3744416" cy="1015663"/>
          </a:xfrm>
          <a:prstGeom prst="rect">
            <a:avLst/>
          </a:prstGeom>
        </p:spPr>
        <p:txBody>
          <a:bodyPr wrap="square">
            <a:spAutoFit/>
          </a:bodyPr>
          <a:lstStyle/>
          <a:p>
            <a:pPr algn="ctr"/>
            <a:r>
              <a:rPr lang="en-US" sz="6000" dirty="0" smtClean="0">
                <a:latin typeface="Times New Roman" panose="02020603050405020304" pitchFamily="18" charset="0"/>
                <a:cs typeface="Times New Roman" panose="02020603050405020304" pitchFamily="18" charset="0"/>
              </a:rPr>
              <a:t>Thank You </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23</a:t>
            </a:fld>
            <a:endParaRPr lang="zh-TW" altLang="en-US" dirty="0"/>
          </a:p>
        </p:txBody>
      </p:sp>
    </p:spTree>
    <p:extLst>
      <p:ext uri="{BB962C8B-B14F-4D97-AF65-F5344CB8AC3E}">
        <p14:creationId xmlns:p14="http://schemas.microsoft.com/office/powerpoint/2010/main" val="3729125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319868" cy="1143000"/>
          </a:xfrm>
        </p:spPr>
        <p:txBody>
          <a:bodyPr/>
          <a:lstStyle/>
          <a:p>
            <a:r>
              <a:rPr lang="en-IN" dirty="0" smtClean="0"/>
              <a:t>INTRODUCTION</a:t>
            </a:r>
            <a:endParaRPr lang="en-IN" dirty="0"/>
          </a:p>
        </p:txBody>
      </p:sp>
      <p:sp>
        <p:nvSpPr>
          <p:cNvPr id="4" name="Content Placeholder 3"/>
          <p:cNvSpPr>
            <a:spLocks noGrp="1"/>
          </p:cNvSpPr>
          <p:nvPr>
            <p:ph idx="1"/>
          </p:nvPr>
        </p:nvSpPr>
        <p:spPr>
          <a:xfrm>
            <a:off x="179512" y="1357298"/>
            <a:ext cx="8784976" cy="4663990"/>
          </a:xfrm>
        </p:spPr>
        <p:txBody>
          <a:bodyPr/>
          <a:lstStyle/>
          <a:p>
            <a:r>
              <a:rPr lang="en-IN" sz="2000" dirty="0" smtClean="0"/>
              <a:t>An approach to detect and track the target object moving or still using SSD object detector for a UAV is presented.</a:t>
            </a:r>
          </a:p>
          <a:p>
            <a:r>
              <a:rPr lang="en-IN" sz="2000" dirty="0" smtClean="0"/>
              <a:t>Single Shot Detector (SSD)</a:t>
            </a:r>
          </a:p>
          <a:p>
            <a:pPr lvl="1">
              <a:buFont typeface="Wingdings" panose="05000000000000000000" pitchFamily="2" charset="2"/>
              <a:buChar char="Ø"/>
            </a:pPr>
            <a:r>
              <a:rPr lang="en-IN" sz="2000" dirty="0"/>
              <a:t>Single shot : Task of object localization and classification are done in single forward pass of the network.</a:t>
            </a:r>
          </a:p>
          <a:p>
            <a:pPr lvl="1">
              <a:buFont typeface="Wingdings" panose="05000000000000000000" pitchFamily="2" charset="2"/>
              <a:buChar char="Ø"/>
            </a:pPr>
            <a:r>
              <a:rPr lang="en-IN" sz="2000" dirty="0"/>
              <a:t>Detector: The network is an object detector which classifies those detected objects. </a:t>
            </a:r>
          </a:p>
          <a:p>
            <a:r>
              <a:rPr lang="en-IN" sz="2000" dirty="0" smtClean="0"/>
              <a:t>A CNN based on SSD architecture was trained to detect a single class. In case of single class detection, for training of CNN authors implemented a training method using positive (images with object) and negative (images without object) images. </a:t>
            </a:r>
          </a:p>
          <a:p>
            <a:r>
              <a:rPr lang="en-IN" sz="2000" dirty="0" smtClean="0"/>
              <a:t>Why SSD? </a:t>
            </a:r>
          </a:p>
          <a:p>
            <a:pPr lvl="1">
              <a:buFont typeface="Wingdings" panose="05000000000000000000" pitchFamily="2" charset="2"/>
              <a:buChar char="Ø"/>
            </a:pPr>
            <a:r>
              <a:rPr lang="en-IN" sz="2000" dirty="0" smtClean="0"/>
              <a:t>It aims to combine the performance of YOLO with the accuracy of region based detectors. It provides higher accuracy than YOLO.</a:t>
            </a:r>
          </a:p>
        </p:txBody>
      </p:sp>
      <p:sp>
        <p:nvSpPr>
          <p:cNvPr id="3" name="Slide Number Placeholder 2"/>
          <p:cNvSpPr>
            <a:spLocks noGrp="1"/>
          </p:cNvSpPr>
          <p:nvPr>
            <p:ph type="sldNum" sz="quarter" idx="12"/>
          </p:nvPr>
        </p:nvSpPr>
        <p:spPr/>
        <p:txBody>
          <a:bodyPr/>
          <a:lstStyle/>
          <a:p>
            <a:pPr>
              <a:defRPr/>
            </a:pPr>
            <a:fld id="{CC4934BA-D916-407F-A7DC-F7360150681C}" type="slidenum">
              <a:rPr lang="zh-TW" altLang="en-US" smtClean="0"/>
              <a:pPr>
                <a:defRPr/>
              </a:pPr>
              <a:t>3</a:t>
            </a:fld>
            <a:endParaRPr lang="zh-TW" altLang="en-US" dirty="0"/>
          </a:p>
        </p:txBody>
      </p:sp>
    </p:spTree>
    <p:extLst>
      <p:ext uri="{BB962C8B-B14F-4D97-AF65-F5344CB8AC3E}">
        <p14:creationId xmlns:p14="http://schemas.microsoft.com/office/powerpoint/2010/main" val="3355737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79512" y="1376677"/>
            <a:ext cx="8856984" cy="4716619"/>
          </a:xfrm>
        </p:spPr>
        <p:txBody>
          <a:bodyPr/>
          <a:lstStyle/>
          <a:p>
            <a:r>
              <a:rPr lang="en-IN" sz="2000" dirty="0" smtClean="0"/>
              <a:t>Problem with SSD is that the computational time is higher than other object detectors.</a:t>
            </a:r>
          </a:p>
          <a:p>
            <a:pPr lvl="1">
              <a:buFont typeface="Wingdings" panose="05000000000000000000" pitchFamily="2" charset="2"/>
              <a:buChar char="Ø"/>
            </a:pPr>
            <a:r>
              <a:rPr lang="en-IN" sz="1600" dirty="0" smtClean="0"/>
              <a:t>For gaining accuracy, SSD is implemented with optimization method where computational load is divided into CPU and GPU resulting in low computational time (10 ms) compared to normal time (27 ms).</a:t>
            </a:r>
          </a:p>
          <a:p>
            <a:r>
              <a:rPr lang="en-IN" sz="2000" dirty="0" smtClean="0"/>
              <a:t>Proposed system of authors was divided into two parts:</a:t>
            </a:r>
          </a:p>
          <a:p>
            <a:pPr lvl="1">
              <a:buFont typeface="Wingdings" panose="05000000000000000000" pitchFamily="2" charset="2"/>
              <a:buChar char="Ø"/>
            </a:pPr>
            <a:r>
              <a:rPr lang="en-IN" sz="1600" dirty="0"/>
              <a:t>Object detection 	</a:t>
            </a:r>
          </a:p>
          <a:p>
            <a:pPr lvl="1">
              <a:buFont typeface="Wingdings" panose="05000000000000000000" pitchFamily="2" charset="2"/>
              <a:buChar char="Ø"/>
            </a:pPr>
            <a:r>
              <a:rPr lang="en-IN" sz="1600" dirty="0"/>
              <a:t>Target tracking</a:t>
            </a:r>
          </a:p>
          <a:p>
            <a:r>
              <a:rPr lang="en-IN" sz="2000" dirty="0" smtClean="0"/>
              <a:t>Parrot AR drone 2 was used to implement object detection and tracking.</a:t>
            </a:r>
          </a:p>
          <a:p>
            <a:pPr lvl="1">
              <a:buFont typeface="Wingdings" panose="05000000000000000000" pitchFamily="2" charset="2"/>
              <a:buChar char="Ø"/>
            </a:pPr>
            <a:r>
              <a:rPr lang="en-IN" sz="1600" dirty="0"/>
              <a:t>Front camera of drone was used for tracking. A tracking algorithm was made based on drone dynamics. </a:t>
            </a:r>
          </a:p>
          <a:p>
            <a:pPr lvl="1">
              <a:buFont typeface="Wingdings" panose="05000000000000000000" pitchFamily="2" charset="2"/>
              <a:buChar char="Ø"/>
            </a:pPr>
            <a:r>
              <a:rPr lang="en-IN" sz="1600" dirty="0"/>
              <a:t>Control parameters in tracking algorithm: roll       , pitch     , yaw         and altitude      . Which were controlled using </a:t>
            </a:r>
            <a:r>
              <a:rPr lang="en-IN" sz="1600" dirty="0" smtClean="0"/>
              <a:t>proportional integral derivative (PID) </a:t>
            </a:r>
            <a:r>
              <a:rPr lang="en-IN" sz="1600" dirty="0"/>
              <a:t>controllers.</a:t>
            </a:r>
          </a:p>
          <a:p>
            <a:r>
              <a:rPr lang="en-IN" sz="2000" dirty="0" smtClean="0"/>
              <a:t>PID controllers used the position and distance of target as input which were calculated using the single front facing camera of drone.</a:t>
            </a:r>
          </a:p>
          <a:p>
            <a:pPr lvl="1">
              <a:buFont typeface="Wingdings" panose="05000000000000000000" pitchFamily="2" charset="2"/>
              <a:buChar char="Ø"/>
            </a:pPr>
            <a:endParaRPr lang="en-IN" sz="16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45083" t="61535" r="52607" b="34089"/>
          <a:stretch/>
        </p:blipFill>
        <p:spPr bwMode="auto">
          <a:xfrm>
            <a:off x="4788024" y="4581128"/>
            <a:ext cx="290195" cy="36004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5922" t="67169" r="92169" b="27587"/>
          <a:stretch/>
        </p:blipFill>
        <p:spPr bwMode="auto">
          <a:xfrm>
            <a:off x="5652120" y="4581128"/>
            <a:ext cx="216024" cy="372616"/>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116" t="66797" r="79727" b="27291"/>
          <a:stretch/>
        </p:blipFill>
        <p:spPr bwMode="auto">
          <a:xfrm>
            <a:off x="6372200" y="4581128"/>
            <a:ext cx="360040" cy="367988"/>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a:srcRect l="39884" t="66502" r="57457" b="27291"/>
          <a:stretch/>
        </p:blipFill>
        <p:spPr bwMode="auto">
          <a:xfrm>
            <a:off x="7740352" y="4581128"/>
            <a:ext cx="288032" cy="360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8616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ARCHITECTURE</a:t>
            </a:r>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Content Placeholder 4"/>
          <p:cNvPicPr>
            <a:picLocks noGrp="1"/>
          </p:cNvPicPr>
          <p:nvPr>
            <p:ph idx="1"/>
          </p:nvPr>
        </p:nvPicPr>
        <p:blipFill rotWithShape="1">
          <a:blip r:embed="rId2"/>
          <a:srcRect l="21171" t="42266" r="25050" b="10443"/>
          <a:stretch/>
        </p:blipFill>
        <p:spPr bwMode="auto">
          <a:xfrm>
            <a:off x="4427984" y="1988840"/>
            <a:ext cx="4608512" cy="2952328"/>
          </a:xfrm>
          <a:prstGeom prst="rect">
            <a:avLst/>
          </a:prstGeom>
          <a:ln>
            <a:noFill/>
          </a:ln>
          <a:extLst>
            <a:ext uri="{53640926-AAD7-44D8-BBD7-CCE9431645EC}">
              <a14:shadowObscured xmlns:a14="http://schemas.microsoft.com/office/drawing/2010/main"/>
            </a:ext>
          </a:extLst>
        </p:spPr>
      </p:pic>
      <p:sp>
        <p:nvSpPr>
          <p:cNvPr id="6" name="Content Placeholder 2"/>
          <p:cNvSpPr txBox="1">
            <a:spLocks/>
          </p:cNvSpPr>
          <p:nvPr/>
        </p:nvSpPr>
        <p:spPr bwMode="auto">
          <a:xfrm>
            <a:off x="179512" y="2060848"/>
            <a:ext cx="4536504" cy="3384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IN" sz="2000" dirty="0" smtClean="0"/>
              <a:t>Drone sends images at a constant frequency of 30Hz.</a:t>
            </a:r>
          </a:p>
          <a:p>
            <a:r>
              <a:rPr kumimoji="0" lang="en-IN" sz="2000" dirty="0" smtClean="0"/>
              <a:t>Detected object position and distance are calculated to estimate control parameters by using PID controller based tracking algorithm.</a:t>
            </a:r>
          </a:p>
          <a:p>
            <a:r>
              <a:rPr kumimoji="0" lang="en-IN" sz="2000" dirty="0" smtClean="0"/>
              <a:t>Values are sent back to initiate the tracking process.</a:t>
            </a:r>
            <a:endParaRPr kumimoji="0" lang="en-IN" sz="2000" dirty="0"/>
          </a:p>
        </p:txBody>
      </p:sp>
    </p:spTree>
    <p:extLst>
      <p:ext uri="{BB962C8B-B14F-4D97-AF65-F5344CB8AC3E}">
        <p14:creationId xmlns:p14="http://schemas.microsoft.com/office/powerpoint/2010/main" val="3867857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HARDWARE SPECIFICATIONS</a:t>
            </a:r>
            <a:endParaRPr lang="en-IN" sz="3600" dirty="0"/>
          </a:p>
        </p:txBody>
      </p:sp>
      <p:sp>
        <p:nvSpPr>
          <p:cNvPr id="3" name="Content Placeholder 2"/>
          <p:cNvSpPr>
            <a:spLocks noGrp="1"/>
          </p:cNvSpPr>
          <p:nvPr>
            <p:ph idx="1"/>
          </p:nvPr>
        </p:nvSpPr>
        <p:spPr>
          <a:xfrm>
            <a:off x="251520" y="1357298"/>
            <a:ext cx="8784976" cy="4999052"/>
          </a:xfrm>
        </p:spPr>
        <p:txBody>
          <a:bodyPr/>
          <a:lstStyle/>
          <a:p>
            <a:r>
              <a:rPr lang="en-IN" sz="1920" dirty="0" smtClean="0"/>
              <a:t>Cost of parrot AR drone 2 : 400US$. </a:t>
            </a:r>
          </a:p>
          <a:p>
            <a:r>
              <a:rPr lang="en-IN" sz="1920" dirty="0" smtClean="0"/>
              <a:t>Drone size : 50 cm X 50 cm. </a:t>
            </a:r>
          </a:p>
          <a:p>
            <a:r>
              <a:rPr lang="en-IN" sz="1920" dirty="0" smtClean="0"/>
              <a:t>Weight : 500g.</a:t>
            </a:r>
          </a:p>
          <a:p>
            <a:r>
              <a:rPr lang="en-IN" sz="1920" dirty="0" smtClean="0"/>
              <a:t>Equipped with : two cameras, IMU including 3 axis gyroscope, 3 axis accelerometer, 3 axis magnetometer, a pressure sensor and an ultrasonic altitude sensor. </a:t>
            </a:r>
          </a:p>
          <a:p>
            <a:r>
              <a:rPr lang="en-IN" sz="1920" dirty="0" smtClean="0"/>
              <a:t>Front camera resolution : 1280 X 720 at 30fps with diagonal field of view of 92</a:t>
            </a:r>
            <a:r>
              <a:rPr lang="en-IN" sz="1920" baseline="30000" dirty="0" smtClean="0"/>
              <a:t>o</a:t>
            </a:r>
            <a:r>
              <a:rPr lang="en-IN" sz="1920" dirty="0" smtClean="0"/>
              <a:t>.</a:t>
            </a:r>
          </a:p>
          <a:p>
            <a:r>
              <a:rPr lang="en-IN" sz="1920" dirty="0" smtClean="0"/>
              <a:t>Bottom </a:t>
            </a:r>
            <a:r>
              <a:rPr lang="en-IN" sz="1920" dirty="0"/>
              <a:t>camera resolution : </a:t>
            </a:r>
            <a:r>
              <a:rPr lang="en-IN" sz="1920" dirty="0" smtClean="0"/>
              <a:t>320 </a:t>
            </a:r>
            <a:r>
              <a:rPr lang="en-IN" sz="1920" dirty="0"/>
              <a:t>X </a:t>
            </a:r>
            <a:r>
              <a:rPr lang="en-IN" sz="1920" dirty="0" smtClean="0"/>
              <a:t>240 </a:t>
            </a:r>
            <a:r>
              <a:rPr lang="en-IN" sz="1920" dirty="0"/>
              <a:t>at </a:t>
            </a:r>
            <a:r>
              <a:rPr lang="en-IN" sz="1920" dirty="0" smtClean="0"/>
              <a:t>60fps </a:t>
            </a:r>
            <a:r>
              <a:rPr lang="en-IN" sz="1920" dirty="0"/>
              <a:t>with diagonal field of view of </a:t>
            </a:r>
            <a:r>
              <a:rPr lang="en-IN" sz="1920" dirty="0" smtClean="0"/>
              <a:t>64</a:t>
            </a:r>
            <a:r>
              <a:rPr lang="en-IN" sz="1920" baseline="30000" dirty="0" smtClean="0"/>
              <a:t>o</a:t>
            </a:r>
            <a:r>
              <a:rPr lang="en-IN" sz="1920" dirty="0"/>
              <a:t>.</a:t>
            </a:r>
          </a:p>
          <a:p>
            <a:r>
              <a:rPr lang="en-IN" sz="2000" dirty="0" smtClean="0"/>
              <a:t>Drone has 1 GHz ARM cortex – A8 CPU and embedded version of Linux OS.</a:t>
            </a:r>
          </a:p>
          <a:p>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12298" t="36946" r="33193" b="21675"/>
          <a:stretch/>
        </p:blipFill>
        <p:spPr bwMode="auto">
          <a:xfrm>
            <a:off x="3491880" y="4490442"/>
            <a:ext cx="4752528" cy="19628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1134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smtClean="0"/>
              <a:t>OPERATING SYSTEM OVERVIEW</a:t>
            </a:r>
            <a:endParaRPr lang="en-IN" sz="3600" dirty="0"/>
          </a:p>
        </p:txBody>
      </p:sp>
      <p:sp>
        <p:nvSpPr>
          <p:cNvPr id="3" name="Content Placeholder 2"/>
          <p:cNvSpPr>
            <a:spLocks noGrp="1"/>
          </p:cNvSpPr>
          <p:nvPr>
            <p:ph idx="1"/>
          </p:nvPr>
        </p:nvSpPr>
        <p:spPr>
          <a:xfrm>
            <a:off x="179512" y="1357298"/>
            <a:ext cx="8784976" cy="4663990"/>
          </a:xfrm>
        </p:spPr>
        <p:txBody>
          <a:bodyPr/>
          <a:lstStyle/>
          <a:p>
            <a:r>
              <a:rPr lang="en-IN" sz="2000" dirty="0" smtClean="0"/>
              <a:t>Robot operating system (ROS) framework was used by authors to implement object detection and tracking algorithm.</a:t>
            </a:r>
            <a:endParaRPr lang="en-IN" sz="20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3"/>
          <a:srcRect l="12298" t="16847" r="34356" b="7783"/>
          <a:stretch/>
        </p:blipFill>
        <p:spPr bwMode="auto">
          <a:xfrm>
            <a:off x="2051720" y="2072272"/>
            <a:ext cx="4968552" cy="39490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6531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0"/>
            <a:ext cx="9111956" cy="1196752"/>
          </a:xfrm>
        </p:spPr>
        <p:txBody>
          <a:bodyPr/>
          <a:lstStyle/>
          <a:p>
            <a:r>
              <a:rPr lang="en-IN" sz="2800" dirty="0" smtClean="0"/>
              <a:t>OBJECT DETECTION </a:t>
            </a:r>
            <a:r>
              <a:rPr lang="en-IN" sz="2800" dirty="0"/>
              <a:t>A</a:t>
            </a:r>
            <a:r>
              <a:rPr lang="en-IN" sz="2800" dirty="0" smtClean="0"/>
              <a:t>ND TRACKING ALGORITHM</a:t>
            </a:r>
            <a:endParaRPr lang="en-IN" sz="28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43541" t="17143" r="24385" b="9557"/>
          <a:stretch/>
        </p:blipFill>
        <p:spPr bwMode="auto">
          <a:xfrm>
            <a:off x="3059832" y="1340768"/>
            <a:ext cx="3939505" cy="52524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3610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DETECTION</a:t>
            </a:r>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9</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p:cNvPicPr/>
          <p:nvPr/>
        </p:nvPicPr>
        <p:blipFill rotWithShape="1">
          <a:blip r:embed="rId2"/>
          <a:srcRect l="9972" t="34877" r="25216" b="23448"/>
          <a:stretch/>
        </p:blipFill>
        <p:spPr bwMode="auto">
          <a:xfrm>
            <a:off x="251520" y="1844824"/>
            <a:ext cx="8712968" cy="3888432"/>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51520" y="1419498"/>
            <a:ext cx="8712968" cy="497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a:solidFill>
                    <a:schemeClr val="tx2">
                      <a:lumMod val="50000"/>
                    </a:schemeClr>
                  </a:solidFill>
                </a:ln>
                <a:solidFill>
                  <a:schemeClr val="tx2">
                    <a:lumMod val="50000"/>
                  </a:schemeClr>
                </a:solidFill>
              </a:rPr>
              <a:t>VGG 16 is used because of strong performance in high quality image classification task.</a:t>
            </a:r>
            <a:endParaRPr lang="en-IN" dirty="0">
              <a:ln>
                <a:solidFill>
                  <a:schemeClr val="tx2">
                    <a:lumMod val="50000"/>
                  </a:schemeClr>
                </a:solidFill>
              </a:ln>
              <a:solidFill>
                <a:schemeClr val="tx2">
                  <a:lumMod val="50000"/>
                </a:schemeClr>
              </a:solidFill>
            </a:endParaRPr>
          </a:p>
        </p:txBody>
      </p:sp>
      <p:sp>
        <p:nvSpPr>
          <p:cNvPr id="6" name="Rectangle 5"/>
          <p:cNvSpPr/>
          <p:nvPr/>
        </p:nvSpPr>
        <p:spPr>
          <a:xfrm>
            <a:off x="251520" y="5739978"/>
            <a:ext cx="8712968" cy="981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a:solidFill>
                    <a:schemeClr val="tx2">
                      <a:lumMod val="50000"/>
                    </a:schemeClr>
                  </a:solidFill>
                </a:ln>
                <a:solidFill>
                  <a:schemeClr val="tx2">
                    <a:lumMod val="50000"/>
                  </a:schemeClr>
                </a:solidFill>
              </a:rPr>
              <a:t>Set of auxiliary convolution layers enable to extract features at multiple scales and decrease size of input to each layer</a:t>
            </a:r>
            <a:endParaRPr lang="en-IN" dirty="0">
              <a:ln>
                <a:solidFill>
                  <a:schemeClr val="tx2">
                    <a:lumMod val="50000"/>
                  </a:schemeClr>
                </a:solidFill>
              </a:ln>
              <a:solidFill>
                <a:schemeClr val="tx2">
                  <a:lumMod val="50000"/>
                </a:schemeClr>
              </a:solidFill>
            </a:endParaRPr>
          </a:p>
        </p:txBody>
      </p:sp>
    </p:spTree>
    <p:extLst>
      <p:ext uri="{BB962C8B-B14F-4D97-AF65-F5344CB8AC3E}">
        <p14:creationId xmlns:p14="http://schemas.microsoft.com/office/powerpoint/2010/main" val="846404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14869</TotalTime>
  <Words>1264</Words>
  <Application>Microsoft Office PowerPoint</Application>
  <PresentationFormat>On-screen Show (4:3)</PresentationFormat>
  <Paragraphs>156</Paragraphs>
  <Slides>23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微軟正黑體</vt:lpstr>
      <vt:lpstr>微軟正黑體</vt:lpstr>
      <vt:lpstr>Arial</vt:lpstr>
      <vt:lpstr>Calibri</vt:lpstr>
      <vt:lpstr>新細明體</vt:lpstr>
      <vt:lpstr>新細明體</vt:lpstr>
      <vt:lpstr>Times New Roman</vt:lpstr>
      <vt:lpstr>Wingdings</vt:lpstr>
      <vt:lpstr>NTUTPP1</vt:lpstr>
      <vt:lpstr>`</vt:lpstr>
      <vt:lpstr>CONTENTS</vt:lpstr>
      <vt:lpstr>INTRODUCTION</vt:lpstr>
      <vt:lpstr>PowerPoint Presentation</vt:lpstr>
      <vt:lpstr>ARCHITECTURE</vt:lpstr>
      <vt:lpstr>HARDWARE SPECIFICATIONS</vt:lpstr>
      <vt:lpstr>OPERATING SYSTEM OVERVIEW</vt:lpstr>
      <vt:lpstr>OBJECT DETECTION AND TRACKING ALGORITHM</vt:lpstr>
      <vt:lpstr>OBJECT DETECTION</vt:lpstr>
      <vt:lpstr>CNN TRAINING</vt:lpstr>
      <vt:lpstr>PowerPoint Presentation</vt:lpstr>
      <vt:lpstr>OBJECT TRACKING</vt:lpstr>
      <vt:lpstr>PowerPoint Presentation</vt:lpstr>
      <vt:lpstr>PowerPoint Presentation</vt:lpstr>
      <vt:lpstr>PowerPoint Presentation</vt:lpstr>
      <vt:lpstr>RESULT AND DISCUSSION</vt:lpstr>
      <vt:lpstr>PowerPoint Presentation</vt:lpstr>
      <vt:lpstr>PowerPoint Presentation</vt:lpstr>
      <vt:lpstr>PowerPoint Presentation</vt:lpstr>
      <vt:lpstr>PowerPoint Presentation</vt:lpstr>
      <vt:lpstr>FUTURE WORK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dell</cp:lastModifiedBy>
  <cp:revision>558</cp:revision>
  <cp:lastPrinted>2014-05-01T04:37:06Z</cp:lastPrinted>
  <dcterms:modified xsi:type="dcterms:W3CDTF">2020-01-09T04:58:16Z</dcterms:modified>
</cp:coreProperties>
</file>